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1.wav" ContentType="audio/x-wav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0" r:id="rId3"/>
    <p:sldId id="261" r:id="rId4"/>
    <p:sldId id="262" r:id="rId5"/>
    <p:sldId id="263" r:id="rId6"/>
    <p:sldId id="266" r:id="rId7"/>
    <p:sldId id="264" r:id="rId8"/>
    <p:sldId id="257" r:id="rId9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.VnTime" pitchFamily="34" charset="0"/>
      <p:regular r:id="rId14"/>
      <p:bold r:id="rId15"/>
      <p:italic r:id="rId16"/>
      <p:boldItalic r:id="rId17"/>
    </p:embeddedFont>
    <p:embeddedFont>
      <p:font typeface="Scriptina - Alternates" pitchFamily="2" charset="0"/>
      <p:regular r:id="rId18"/>
    </p:embeddedFont>
    <p:embeddedFont>
      <p:font typeface="HP001 4 hàng" charset="0"/>
      <p:regular r:id="rId19"/>
      <p:bold r:id="rId20"/>
    </p:embeddedFont>
    <p:embeddedFont>
      <p:font typeface="Calibri Light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FFF00"/>
    <a:srgbClr val="CC0099"/>
    <a:srgbClr val="99FF33"/>
    <a:srgbClr val="00CCFF"/>
    <a:srgbClr val="6600CC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gif"/><Relationship Id="rId1" Type="http://schemas.openxmlformats.org/officeDocument/2006/relationships/video" Target="NULL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gif"/><Relationship Id="rId1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97200" y="3701870"/>
            <a:ext cx="6197600" cy="1314451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SỐ CHIA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4107" y="1971556"/>
            <a:ext cx="6259133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C0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xmlns="" val="19617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70400" y="3837518"/>
            <a:ext cx="2540000" cy="748988"/>
          </a:xfrm>
          <a:prstGeom prst="rect">
            <a:avLst/>
          </a:prstGeom>
          <a:solidFill>
            <a:srgbClr val="FF66CC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26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26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75500" y="3839634"/>
            <a:ext cx="2032000" cy="748988"/>
          </a:xfrm>
          <a:prstGeom prst="rect">
            <a:avLst/>
          </a:prstGeom>
          <a:solidFill>
            <a:srgbClr val="00CC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6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391651" y="3831167"/>
            <a:ext cx="2336800" cy="748988"/>
          </a:xfrm>
          <a:prstGeom prst="rect">
            <a:avLst/>
          </a:prstGeom>
          <a:solidFill>
            <a:srgbClr val="FFFF00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6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267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5698067" y="3426884"/>
            <a:ext cx="0" cy="404283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8119534" y="3426884"/>
            <a:ext cx="12700" cy="412749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0394951" y="3426884"/>
            <a:ext cx="0" cy="412749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267451" y="2846918"/>
            <a:ext cx="1219200" cy="57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: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04800" y="2514600"/>
            <a:ext cx="2946400" cy="1936749"/>
            <a:chOff x="144" y="1776"/>
            <a:chExt cx="1990" cy="1152"/>
          </a:xfrm>
          <a:solidFill>
            <a:srgbClr val="6600FF"/>
          </a:solidFill>
        </p:grpSpPr>
        <p:sp>
          <p:nvSpPr>
            <p:cNvPr id="6173" name="Rectangle 20"/>
            <p:cNvSpPr>
              <a:spLocks noChangeArrowheads="1"/>
            </p:cNvSpPr>
            <p:nvPr/>
          </p:nvSpPr>
          <p:spPr bwMode="auto">
            <a:xfrm>
              <a:off x="144" y="1776"/>
              <a:ext cx="576" cy="48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174" name="Rectangle 21"/>
            <p:cNvSpPr>
              <a:spLocks noChangeArrowheads="1"/>
            </p:cNvSpPr>
            <p:nvPr/>
          </p:nvSpPr>
          <p:spPr bwMode="auto">
            <a:xfrm>
              <a:off x="850" y="1776"/>
              <a:ext cx="576" cy="48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175" name="Rectangle 22"/>
            <p:cNvSpPr>
              <a:spLocks noChangeArrowheads="1"/>
            </p:cNvSpPr>
            <p:nvPr/>
          </p:nvSpPr>
          <p:spPr bwMode="auto">
            <a:xfrm>
              <a:off x="1558" y="1776"/>
              <a:ext cx="576" cy="48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176" name="Rectangle 23"/>
            <p:cNvSpPr>
              <a:spLocks noChangeArrowheads="1"/>
            </p:cNvSpPr>
            <p:nvPr/>
          </p:nvSpPr>
          <p:spPr bwMode="auto">
            <a:xfrm>
              <a:off x="1558" y="2448"/>
              <a:ext cx="576" cy="48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177" name="Rectangle 24"/>
            <p:cNvSpPr>
              <a:spLocks noChangeArrowheads="1"/>
            </p:cNvSpPr>
            <p:nvPr/>
          </p:nvSpPr>
          <p:spPr bwMode="auto">
            <a:xfrm>
              <a:off x="856" y="2448"/>
              <a:ext cx="576" cy="48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178" name="Rectangle 25"/>
            <p:cNvSpPr>
              <a:spLocks noChangeArrowheads="1"/>
            </p:cNvSpPr>
            <p:nvPr/>
          </p:nvSpPr>
          <p:spPr bwMode="auto">
            <a:xfrm>
              <a:off x="144" y="2448"/>
              <a:ext cx="576" cy="48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03201" y="3505200"/>
            <a:ext cx="3333751" cy="25400"/>
          </a:xfrm>
          <a:prstGeom prst="line">
            <a:avLst/>
          </a:prstGeom>
          <a:noFill/>
          <a:ln w="762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135" name="Hình chữ nhật 26"/>
          <p:cNvSpPr>
            <a:spLocks noChangeArrowheads="1"/>
          </p:cNvSpPr>
          <p:nvPr/>
        </p:nvSpPr>
        <p:spPr bwMode="auto">
          <a:xfrm>
            <a:off x="2651580" y="-76200"/>
            <a:ext cx="771563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latin typeface="Scriptina - Alternates" pitchFamily="2" charset="0"/>
              </a:rPr>
              <a:t>năm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2021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  <p:sp>
        <p:nvSpPr>
          <p:cNvPr id="28" name="Hình chữ nhật 27"/>
          <p:cNvSpPr/>
          <p:nvPr/>
        </p:nvSpPr>
        <p:spPr>
          <a:xfrm>
            <a:off x="5588001" y="381000"/>
            <a:ext cx="120353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733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733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ình chữ nhật 28"/>
          <p:cNvSpPr/>
          <p:nvPr/>
        </p:nvSpPr>
        <p:spPr>
          <a:xfrm>
            <a:off x="4771600" y="914401"/>
            <a:ext cx="3228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4119" name="Rectangle 19"/>
          <p:cNvSpPr>
            <a:spLocks noChangeArrowheads="1"/>
          </p:cNvSpPr>
          <p:nvPr/>
        </p:nvSpPr>
        <p:spPr bwMode="auto">
          <a:xfrm>
            <a:off x="304800" y="1498601"/>
            <a:ext cx="3759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4267" b="1" u="sng">
                <a:solidFill>
                  <a:srgbClr val="C00000"/>
                </a:solidFill>
                <a:cs typeface="Times New Roman" panose="02020603050405020304" pitchFamily="18" charset="0"/>
              </a:rPr>
              <a:t>Nhận xét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689851" y="5022851"/>
            <a:ext cx="1255183" cy="9130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760384" y="1830918"/>
            <a:ext cx="3570816" cy="748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26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26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604933" y="5027084"/>
            <a:ext cx="2218267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333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40234" y="5022851"/>
            <a:ext cx="910167" cy="9130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333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333" b="1" dirty="0"/>
          </a:p>
        </p:txBody>
      </p:sp>
      <p:sp>
        <p:nvSpPr>
          <p:cNvPr id="17" name="Rectangle 16"/>
          <p:cNvSpPr/>
          <p:nvPr/>
        </p:nvSpPr>
        <p:spPr>
          <a:xfrm>
            <a:off x="9275233" y="5008034"/>
            <a:ext cx="950384" cy="9130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333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5333" dirty="0"/>
          </a:p>
        </p:txBody>
      </p:sp>
      <p:sp>
        <p:nvSpPr>
          <p:cNvPr id="18" name="Rectangle 17"/>
          <p:cNvSpPr/>
          <p:nvPr/>
        </p:nvSpPr>
        <p:spPr>
          <a:xfrm>
            <a:off x="9908118" y="4997451"/>
            <a:ext cx="579967" cy="9130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333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333" dirty="0"/>
          </a:p>
        </p:txBody>
      </p:sp>
      <p:sp>
        <p:nvSpPr>
          <p:cNvPr id="19" name="Rectangle 18"/>
          <p:cNvSpPr/>
          <p:nvPr/>
        </p:nvSpPr>
        <p:spPr>
          <a:xfrm>
            <a:off x="10058401" y="5024967"/>
            <a:ext cx="963084" cy="9130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333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5333" dirty="0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486651" y="2857501"/>
            <a:ext cx="1219200" cy="57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5080000" y="2865967"/>
            <a:ext cx="1219200" cy="57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8807451" y="2846918"/>
            <a:ext cx="1219200" cy="57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=</a:t>
            </a: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9721851" y="2846918"/>
            <a:ext cx="1219200" cy="57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</a:t>
            </a: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>
            <a:off x="8229600" y="4618567"/>
            <a:ext cx="10584" cy="57785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5854701" y="4656667"/>
            <a:ext cx="3723217" cy="53975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10460568" y="4618567"/>
            <a:ext cx="4233" cy="57785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" name="5-Point Star 1"/>
          <p:cNvSpPr/>
          <p:nvPr/>
        </p:nvSpPr>
        <p:spPr>
          <a:xfrm>
            <a:off x="7416801" y="2609852"/>
            <a:ext cx="1352551" cy="1035049"/>
          </a:xfrm>
          <a:prstGeom prst="star5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33267" y="4978400"/>
            <a:ext cx="71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55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  <p:bldP spid="12" grpId="1"/>
      <p:bldP spid="29" grpId="0"/>
      <p:bldP spid="4119" grpId="0"/>
      <p:bldP spid="32" grpId="0"/>
      <p:bldP spid="16" grpId="0"/>
      <p:bldP spid="17" grpId="0"/>
      <p:bldP spid="18" grpId="0"/>
      <p:bldP spid="19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2286001"/>
            <a:ext cx="29464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304800" y="1600201"/>
            <a:ext cx="670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267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 </a:t>
            </a:r>
            <a:r>
              <a:rPr lang="en-US" altLang="en-US" sz="4267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267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biết</a:t>
            </a:r>
            <a:r>
              <a:rPr lang="en-US" altLang="en-US" sz="4267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Hình chữ nhật 27"/>
          <p:cNvSpPr/>
          <p:nvPr/>
        </p:nvSpPr>
        <p:spPr>
          <a:xfrm>
            <a:off x="5588001" y="381000"/>
            <a:ext cx="120353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733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733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 28"/>
          <p:cNvSpPr/>
          <p:nvPr/>
        </p:nvSpPr>
        <p:spPr>
          <a:xfrm>
            <a:off x="4771600" y="914401"/>
            <a:ext cx="3228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625600" y="2724151"/>
            <a:ext cx="3115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: </a:t>
            </a:r>
            <a:r>
              <a:rPr lang="en-US" altLang="en-US" sz="4800" b="1" i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764368" y="3272367"/>
            <a:ext cx="1299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2743200" y="3786717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59201" y="3263901"/>
            <a:ext cx="8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sz="4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0" y="3253318"/>
            <a:ext cx="389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78400" y="3272367"/>
            <a:ext cx="66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800"/>
          </a:p>
        </p:txBody>
      </p:sp>
      <p:sp>
        <p:nvSpPr>
          <p:cNvPr id="3" name="Cloud Callout 2"/>
          <p:cNvSpPr/>
          <p:nvPr/>
        </p:nvSpPr>
        <p:spPr>
          <a:xfrm>
            <a:off x="5973234" y="2101851"/>
            <a:ext cx="5913967" cy="2546349"/>
          </a:xfrm>
          <a:prstGeom prst="cloudCallout">
            <a:avLst>
              <a:gd name="adj1" fmla="val -44264"/>
              <a:gd name="adj2" fmla="val 597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Trong phép chia hết, muốn tìm số chia ta làm thế nào?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01600" y="5257800"/>
            <a:ext cx="11988800" cy="1295400"/>
          </a:xfrm>
          <a:prstGeom prst="horizontalScroll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9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chia hết, muốn tìm số chia ta lấy số bị chia chia cho thương.</a:t>
            </a:r>
          </a:p>
        </p:txBody>
      </p:sp>
      <p:sp>
        <p:nvSpPr>
          <p:cNvPr id="21" name="Hình chữ nhật 26"/>
          <p:cNvSpPr>
            <a:spLocks noChangeArrowheads="1"/>
          </p:cNvSpPr>
          <p:nvPr/>
        </p:nvSpPr>
        <p:spPr bwMode="auto">
          <a:xfrm>
            <a:off x="2651580" y="-76200"/>
            <a:ext cx="774205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2021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2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5" grpId="0"/>
      <p:bldP spid="19" grpId="0"/>
      <p:bldP spid="20" grpId="0"/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1601" y="1600201"/>
            <a:ext cx="43497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733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nhẩm: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6400" y="2260601"/>
            <a:ext cx="2235200" cy="17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/>
              <a:t>35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/>
              <a:t>35 : 7 =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64417" y="2245785"/>
            <a:ext cx="2133600" cy="17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/>
              <a:t>28 : 7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/>
              <a:t>28 : 4 =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994400" y="2243667"/>
            <a:ext cx="2133600" cy="17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/>
              <a:t>24 : 6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/>
              <a:t>24 : 4 =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8737600" y="2243667"/>
            <a:ext cx="2438400" cy="17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/>
              <a:t>21 : 3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/>
              <a:t>21 : 7 =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235200" y="3158067"/>
            <a:ext cx="101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6600FF"/>
                </a:solidFill>
              </a:rPr>
              <a:t> </a:t>
            </a:r>
            <a:r>
              <a:rPr lang="en-US" altLang="en-US" sz="4267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5223933" y="2250017"/>
            <a:ext cx="101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247217" y="3132667"/>
            <a:ext cx="101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8026400" y="2252133"/>
            <a:ext cx="101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8026400" y="3141133"/>
            <a:ext cx="101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0788651" y="2252133"/>
            <a:ext cx="101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0814051" y="3149600"/>
            <a:ext cx="101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AutoShape 42"/>
          <p:cNvSpPr>
            <a:spLocks noChangeArrowheads="1"/>
          </p:cNvSpPr>
          <p:nvPr/>
        </p:nvSpPr>
        <p:spPr bwMode="auto">
          <a:xfrm>
            <a:off x="304800" y="3860800"/>
            <a:ext cx="11074400" cy="2997200"/>
          </a:xfrm>
          <a:prstGeom prst="cloudCallout">
            <a:avLst>
              <a:gd name="adj1" fmla="val -40940"/>
              <a:gd name="adj2" fmla="val 4727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thành phần trong từng cột của phép chia </a:t>
            </a:r>
            <a:r>
              <a:rPr lang="en-US" altLang="en-US" sz="426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562601"/>
            <a:ext cx="2438400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35 : </a:t>
            </a:r>
            <a:r>
              <a:rPr lang="en-US" sz="3733" b="1" dirty="0">
                <a:solidFill>
                  <a:srgbClr val="FFFF00"/>
                </a:solidFill>
                <a:latin typeface="Arial" charset="0"/>
              </a:rPr>
              <a:t>5</a:t>
            </a:r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7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=</a:t>
            </a:r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733" b="1" dirty="0">
                <a:solidFill>
                  <a:srgbClr val="A50021"/>
                </a:solidFill>
                <a:latin typeface="Arial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6019800"/>
            <a:ext cx="2438400" cy="1241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35 : </a:t>
            </a:r>
            <a:r>
              <a:rPr lang="en-US" sz="3733" b="1" dirty="0">
                <a:solidFill>
                  <a:srgbClr val="A50021"/>
                </a:solidFill>
                <a:latin typeface="Arial" charset="0"/>
              </a:rPr>
              <a:t>7</a:t>
            </a:r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7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=</a:t>
            </a:r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733" b="1" dirty="0">
                <a:solidFill>
                  <a:srgbClr val="FFFF00"/>
                </a:solidFill>
                <a:latin typeface="Arial" charset="0"/>
              </a:rPr>
              <a:t>5</a:t>
            </a:r>
          </a:p>
          <a:p>
            <a:pPr eaLnBrk="1" hangingPunct="1">
              <a:defRPr/>
            </a:pPr>
            <a:endParaRPr lang="en-US" sz="3733" dirty="0">
              <a:latin typeface="Arial" charset="0"/>
            </a:endParaRPr>
          </a:p>
        </p:txBody>
      </p:sp>
      <p:sp>
        <p:nvSpPr>
          <p:cNvPr id="26" name="Hình chữ nhật 27"/>
          <p:cNvSpPr/>
          <p:nvPr/>
        </p:nvSpPr>
        <p:spPr>
          <a:xfrm>
            <a:off x="5588001" y="381000"/>
            <a:ext cx="120353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733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733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 28"/>
          <p:cNvSpPr/>
          <p:nvPr/>
        </p:nvSpPr>
        <p:spPr>
          <a:xfrm>
            <a:off x="4771600" y="914401"/>
            <a:ext cx="3228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273300" y="2250017"/>
            <a:ext cx="101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6600FF"/>
                </a:solidFill>
              </a:rPr>
              <a:t> </a:t>
            </a:r>
            <a:r>
              <a:rPr lang="en-US" altLang="en-US" sz="4267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Hình chữ nhật 26"/>
          <p:cNvSpPr>
            <a:spLocks noChangeArrowheads="1"/>
          </p:cNvSpPr>
          <p:nvPr/>
        </p:nvSpPr>
        <p:spPr bwMode="auto">
          <a:xfrm>
            <a:off x="2651580" y="-76200"/>
            <a:ext cx="774205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2021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0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800" y="2057400"/>
            <a:ext cx="355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4267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426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   :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0800" y="3377629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a) 12 :    = 2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324064" y="335602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b) 42 : </a:t>
            </a:r>
            <a:r>
              <a:rPr lang="en-US" altLang="en-US" sz="3733" b="1" i="1"/>
              <a:t> </a:t>
            </a:r>
            <a:r>
              <a:rPr lang="en-US" altLang="en-US" sz="3733" b="1"/>
              <a:t>  = 6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8286464" y="327982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c) 27 : </a:t>
            </a:r>
            <a:r>
              <a:rPr lang="en-US" altLang="en-US" sz="3733" b="1" i="1"/>
              <a:t>   </a:t>
            </a:r>
            <a:r>
              <a:rPr lang="en-US" altLang="en-US" sz="3733" b="1"/>
              <a:t> = 3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574800" y="3377628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2590800" y="20574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 </a:t>
            </a:r>
            <a:r>
              <a:rPr lang="en-US" altLang="en-US" sz="3733" b="1" i="1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5709312" y="3342372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 x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9878197" y="32544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38" name="Rectangle 40"/>
          <p:cNvSpPr>
            <a:spLocks noChangeArrowheads="1"/>
          </p:cNvSpPr>
          <p:nvPr/>
        </p:nvSpPr>
        <p:spPr bwMode="auto">
          <a:xfrm>
            <a:off x="2475291" y="0"/>
            <a:ext cx="776847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2021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  <p:sp>
        <p:nvSpPr>
          <p:cNvPr id="9239" name="TextBox 42"/>
          <p:cNvSpPr txBox="1">
            <a:spLocks noChangeArrowheads="1"/>
          </p:cNvSpPr>
          <p:nvPr/>
        </p:nvSpPr>
        <p:spPr bwMode="auto">
          <a:xfrm>
            <a:off x="4165600" y="457200"/>
            <a:ext cx="325120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7296" y="4184048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d) 36 :    = 4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391863" y="4107848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e) </a:t>
            </a:r>
            <a:r>
              <a:rPr lang="en-US" altLang="en-US" sz="3733" b="1" i="1"/>
              <a:t> </a:t>
            </a:r>
            <a:r>
              <a:rPr lang="en-US" altLang="en-US" sz="3733" b="1"/>
              <a:t>   : 5 = 4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246313" y="3951215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g) </a:t>
            </a:r>
            <a:r>
              <a:rPr lang="en-US" altLang="en-US" sz="3733" b="1" i="1"/>
              <a:t>  </a:t>
            </a:r>
            <a:r>
              <a:rPr lang="en-US" altLang="en-US" sz="3733" b="1"/>
              <a:t>  x 7 = 70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5069196" y="4107847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551296" y="4184047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855913" y="3951214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19103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9" grpId="0"/>
      <p:bldP spid="10" grpId="0"/>
      <p:bldP spid="13" grpId="0"/>
      <p:bldP spid="17" grpId="0"/>
      <p:bldP spid="2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800" y="2057400"/>
            <a:ext cx="355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4267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426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   :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0800" y="3377629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a) 12 :    = 2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0" y="3889421"/>
            <a:ext cx="426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               = 12 : 2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83904" y="4422820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          = </a:t>
            </a:r>
            <a:r>
              <a:rPr lang="en-US" altLang="en-US" sz="3733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419600" y="335602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b) 42 : </a:t>
            </a:r>
            <a:r>
              <a:rPr lang="en-US" altLang="en-US" sz="3733" b="1" i="1"/>
              <a:t> </a:t>
            </a:r>
            <a:r>
              <a:rPr lang="en-US" altLang="en-US" sz="3733" b="1"/>
              <a:t>  = 6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8382000" y="327982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c) 27 : </a:t>
            </a:r>
            <a:r>
              <a:rPr lang="en-US" altLang="en-US" sz="3733" b="1" i="1"/>
              <a:t>   </a:t>
            </a:r>
            <a:r>
              <a:rPr lang="en-US" altLang="en-US" sz="3733" b="1"/>
              <a:t> = 3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574800" y="3377628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2590800" y="20574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 </a:t>
            </a:r>
            <a:r>
              <a:rPr lang="en-US" altLang="en-US" sz="3733" b="1" i="1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5804848" y="3342372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 x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9973733" y="32544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4527551" y="3813221"/>
            <a:ext cx="426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              = 42 : 6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8432800" y="3813221"/>
            <a:ext cx="426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               = 27 : 3</a:t>
            </a: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9105900" y="4346620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          = </a:t>
            </a:r>
            <a:r>
              <a:rPr lang="en-US" altLang="en-US" sz="3733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5041900" y="4346620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          = </a:t>
            </a:r>
            <a:r>
              <a:rPr lang="en-US" altLang="en-US" sz="3733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1507067" y="38894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9956800" y="38132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1456267" y="44228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5943600" y="37751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53"/>
          <p:cNvSpPr txBox="1">
            <a:spLocks noChangeArrowheads="1"/>
          </p:cNvSpPr>
          <p:nvPr/>
        </p:nvSpPr>
        <p:spPr bwMode="auto">
          <a:xfrm>
            <a:off x="5909733" y="42831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9956800" y="43466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38" name="Rectangle 40"/>
          <p:cNvSpPr>
            <a:spLocks noChangeArrowheads="1"/>
          </p:cNvSpPr>
          <p:nvPr/>
        </p:nvSpPr>
        <p:spPr bwMode="auto">
          <a:xfrm>
            <a:off x="2475291" y="0"/>
            <a:ext cx="776847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</a:rPr>
              <a:t>2021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  <p:sp>
        <p:nvSpPr>
          <p:cNvPr id="9239" name="TextBox 42"/>
          <p:cNvSpPr txBox="1">
            <a:spLocks noChangeArrowheads="1"/>
          </p:cNvSpPr>
          <p:nvPr/>
        </p:nvSpPr>
        <p:spPr bwMode="auto">
          <a:xfrm>
            <a:off x="4165600" y="457200"/>
            <a:ext cx="325120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</a:t>
            </a:r>
          </a:p>
        </p:txBody>
      </p:sp>
    </p:spTree>
    <p:extLst>
      <p:ext uri="{BB962C8B-B14F-4D97-AF65-F5344CB8AC3E}">
        <p14:creationId xmlns:p14="http://schemas.microsoft.com/office/powerpoint/2010/main" xmlns="" val="34804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9" grpId="0"/>
      <p:bldP spid="10" grpId="0"/>
      <p:bldP spid="13" grpId="0"/>
      <p:bldP spid="17" grpId="0"/>
      <p:bldP spid="20" grpId="0"/>
      <p:bldP spid="22" grpId="0"/>
      <p:bldP spid="24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0" y="3064934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d) 36 :    = 4</a:t>
            </a:r>
          </a:p>
        </p:txBody>
      </p:sp>
      <p:sp>
        <p:nvSpPr>
          <p:cNvPr id="9221" name="Text Box 28"/>
          <p:cNvSpPr txBox="1">
            <a:spLocks noChangeArrowheads="1"/>
          </p:cNvSpPr>
          <p:nvPr/>
        </p:nvSpPr>
        <p:spPr bwMode="auto">
          <a:xfrm>
            <a:off x="4364567" y="2988734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e) </a:t>
            </a:r>
            <a:r>
              <a:rPr lang="en-US" altLang="en-US" sz="3733" b="1" i="1"/>
              <a:t> </a:t>
            </a:r>
            <a:r>
              <a:rPr lang="en-US" altLang="en-US" sz="3733" b="1"/>
              <a:t>   : 5 = 4</a:t>
            </a:r>
          </a:p>
        </p:txBody>
      </p:sp>
      <p:sp>
        <p:nvSpPr>
          <p:cNvPr id="9222" name="Text Box 29"/>
          <p:cNvSpPr txBox="1">
            <a:spLocks noChangeArrowheads="1"/>
          </p:cNvSpPr>
          <p:nvPr/>
        </p:nvSpPr>
        <p:spPr bwMode="auto">
          <a:xfrm>
            <a:off x="8219017" y="28321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/>
              <a:t>g) </a:t>
            </a:r>
            <a:r>
              <a:rPr lang="en-US" altLang="en-US" sz="3733" b="1" i="1"/>
              <a:t>  </a:t>
            </a:r>
            <a:r>
              <a:rPr lang="en-US" altLang="en-US" sz="3733" b="1"/>
              <a:t>  x 7 = 70</a:t>
            </a: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041900" y="2988733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524000" y="3064933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8828617" y="28321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0248" name="Rectangle 19"/>
          <p:cNvSpPr>
            <a:spLocks noChangeArrowheads="1"/>
          </p:cNvSpPr>
          <p:nvPr/>
        </p:nvSpPr>
        <p:spPr bwMode="auto">
          <a:xfrm>
            <a:off x="1955638" y="0"/>
            <a:ext cx="886492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2021</a:t>
            </a:r>
            <a:endParaRPr lang="en-US" altLang="en-US" sz="4267" b="1" dirty="0">
              <a:latin typeface="Times New Roman" panose="02020603050405020304" pitchFamily="18" charset="0"/>
            </a:endParaRPr>
          </a:p>
        </p:txBody>
      </p:sp>
      <p:sp>
        <p:nvSpPr>
          <p:cNvPr id="10249" name="TextBox 20"/>
          <p:cNvSpPr txBox="1">
            <a:spLocks noChangeArrowheads="1"/>
          </p:cNvSpPr>
          <p:nvPr/>
        </p:nvSpPr>
        <p:spPr bwMode="auto">
          <a:xfrm>
            <a:off x="5588000" y="533401"/>
            <a:ext cx="23368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u="sng">
                <a:latin typeface="Times New Roman" panose="02020603050405020304" pitchFamily="18" charset="0"/>
              </a:rPr>
              <a:t>Toán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50" name="Rectangle 21"/>
          <p:cNvSpPr>
            <a:spLocks noChangeArrowheads="1"/>
          </p:cNvSpPr>
          <p:nvPr/>
        </p:nvSpPr>
        <p:spPr bwMode="auto">
          <a:xfrm>
            <a:off x="4736715" y="1143000"/>
            <a:ext cx="289213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Tìm số chia</a:t>
            </a:r>
          </a:p>
        </p:txBody>
      </p:sp>
      <p:sp>
        <p:nvSpPr>
          <p:cNvPr id="10251" name="Rectangle 22"/>
          <p:cNvSpPr>
            <a:spLocks noChangeArrowheads="1"/>
          </p:cNvSpPr>
          <p:nvPr/>
        </p:nvSpPr>
        <p:spPr bwMode="auto">
          <a:xfrm>
            <a:off x="203200" y="1828801"/>
            <a:ext cx="3657600" cy="68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4267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r>
              <a:rPr lang="en-US" altLang="en-US" sz="426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:Tìm    .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2844800" y="1701801"/>
            <a:ext cx="81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i="1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49621" y="3625851"/>
            <a:ext cx="243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  <a:r>
              <a:rPr lang="en-US" altLang="en-US" sz="3733" b="1">
                <a:latin typeface="HP001 4 hàng" panose="020B0603050302020204" pitchFamily="34" charset="0"/>
              </a:rPr>
              <a:t> </a:t>
            </a:r>
            <a:r>
              <a:rPr lang="en-US" altLang="en-US" sz="3733" b="1"/>
              <a:t>= 36 : 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97451" y="3583518"/>
            <a:ext cx="30247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i="1" smtClean="0">
                <a:latin typeface="Times New Roman" panose="02020603050405020304" pitchFamily="18" charset="0"/>
              </a:rPr>
              <a:t>      x</a:t>
            </a:r>
            <a:r>
              <a:rPr lang="en-US" altLang="en-US" sz="3733" smtClean="0"/>
              <a:t> </a:t>
            </a:r>
            <a:r>
              <a:rPr lang="en-US" altLang="en-US" sz="3733" b="1" smtClean="0"/>
              <a:t>= </a:t>
            </a:r>
            <a:r>
              <a:rPr lang="en-US" altLang="en-US" sz="3733" b="1"/>
              <a:t>4 x 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714317" y="3460751"/>
            <a:ext cx="34776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 </a:t>
            </a:r>
            <a:r>
              <a:rPr lang="en-US" altLang="en-US" sz="3733" b="1" i="1" smtClean="0">
                <a:latin typeface="Times New Roman" panose="02020603050405020304" pitchFamily="18" charset="0"/>
              </a:rPr>
              <a:t>        x </a:t>
            </a:r>
            <a:r>
              <a:rPr lang="en-US" altLang="en-US" sz="3733" b="1" smtClean="0"/>
              <a:t>= </a:t>
            </a:r>
            <a:r>
              <a:rPr lang="en-US" altLang="en-US" sz="3733" b="1"/>
              <a:t>70 : 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81151" y="4155017"/>
            <a:ext cx="1828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  <a:r>
              <a:rPr lang="en-US" altLang="en-US" sz="3733" b="1"/>
              <a:t> = </a:t>
            </a:r>
            <a:r>
              <a:rPr lang="en-US" altLang="en-US" sz="3733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707967" y="4032251"/>
            <a:ext cx="30247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 </a:t>
            </a:r>
            <a:r>
              <a:rPr lang="en-US" altLang="en-US" sz="3733" b="1" i="1" smtClean="0">
                <a:latin typeface="Times New Roman" panose="02020603050405020304" pitchFamily="18" charset="0"/>
              </a:rPr>
              <a:t>        x </a:t>
            </a:r>
            <a:r>
              <a:rPr lang="en-US" altLang="en-US" sz="3733" b="1"/>
              <a:t>= </a:t>
            </a:r>
            <a:r>
              <a:rPr lang="en-US" altLang="en-US" sz="3733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024967" y="4142318"/>
            <a:ext cx="2387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i="1" smtClean="0">
                <a:latin typeface="Times New Roman" panose="02020603050405020304" pitchFamily="18" charset="0"/>
              </a:rPr>
              <a:t>      x</a:t>
            </a:r>
            <a:r>
              <a:rPr lang="en-US" altLang="en-US" sz="3733" smtClean="0"/>
              <a:t> </a:t>
            </a:r>
            <a:r>
              <a:rPr lang="en-US" altLang="en-US" sz="3733" b="1" smtClean="0"/>
              <a:t>= </a:t>
            </a:r>
            <a:r>
              <a:rPr lang="en-US" altLang="en-US" sz="3733" b="1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xmlns="" val="31861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259444" y="549105"/>
            <a:ext cx="31947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</a:rPr>
              <a:t>HÁI HOA</a:t>
            </a:r>
          </a:p>
          <a:p>
            <a:pPr algn="ctr"/>
            <a:r>
              <a:rPr lang="en-US" sz="6000" b="1">
                <a:solidFill>
                  <a:srgbClr val="C00000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0333" y="2274819"/>
            <a:ext cx="682398" cy="663291"/>
          </a:xfrm>
          <a:prstGeom prst="rect">
            <a:avLst/>
          </a:prstGeom>
        </p:spPr>
      </p:pic>
      <p:sp>
        <p:nvSpPr>
          <p:cNvPr id="30" name="Câu hỏi 1"/>
          <p:cNvSpPr/>
          <p:nvPr/>
        </p:nvSpPr>
        <p:spPr>
          <a:xfrm>
            <a:off x="216211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Câu hỏi số 1: Tìm x:</a:t>
            </a:r>
          </a:p>
          <a:p>
            <a:pPr algn="ctr"/>
            <a:r>
              <a:rPr lang="en-US" sz="3600" b="1" smtClean="0">
                <a:solidFill>
                  <a:srgbClr val="002060"/>
                </a:solidFill>
              </a:rPr>
              <a:t>6 </a:t>
            </a:r>
            <a:r>
              <a:rPr lang="en-US" sz="3600" b="1">
                <a:solidFill>
                  <a:srgbClr val="002060"/>
                </a:solidFill>
              </a:rPr>
              <a:t>: x = 2</a:t>
            </a:r>
          </a:p>
        </p:txBody>
      </p:sp>
      <p:sp>
        <p:nvSpPr>
          <p:cNvPr id="33" name="Câu hỏi 2"/>
          <p:cNvSpPr/>
          <p:nvPr/>
        </p:nvSpPr>
        <p:spPr>
          <a:xfrm>
            <a:off x="263715" y="2864047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Câu hỏi số 2:</a:t>
            </a:r>
          </a:p>
          <a:p>
            <a:pPr algn="ctr"/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</a:rPr>
              <a:t>Trong phép chia hết, muốn tìm số chia ta làm thế nào?</a:t>
            </a:r>
          </a:p>
        </p:txBody>
      </p:sp>
      <p:sp>
        <p:nvSpPr>
          <p:cNvPr id="35" name="Câu hỏi 3"/>
          <p:cNvSpPr/>
          <p:nvPr/>
        </p:nvSpPr>
        <p:spPr>
          <a:xfrm>
            <a:off x="239963" y="2844939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Câu hỏi số 3: Tìm x:</a:t>
            </a:r>
          </a:p>
          <a:p>
            <a:pPr algn="ctr"/>
            <a:r>
              <a:rPr lang="en-US" sz="3600" b="1" i="1" smtClean="0">
                <a:solidFill>
                  <a:srgbClr val="002060"/>
                </a:solidFill>
              </a:rPr>
              <a:t>X</a:t>
            </a:r>
            <a:r>
              <a:rPr lang="en-US" sz="3600" b="1" smtClean="0">
                <a:solidFill>
                  <a:srgbClr val="002060"/>
                </a:solidFill>
              </a:rPr>
              <a:t> </a:t>
            </a:r>
            <a:r>
              <a:rPr lang="en-US" sz="3600" b="1">
                <a:solidFill>
                  <a:srgbClr val="002060"/>
                </a:solidFill>
              </a:rPr>
              <a:t>x 5 = 35</a:t>
            </a:r>
          </a:p>
        </p:txBody>
      </p:sp>
      <p:sp>
        <p:nvSpPr>
          <p:cNvPr id="37" name="Câu hỏi 4"/>
          <p:cNvSpPr/>
          <p:nvPr/>
        </p:nvSpPr>
        <p:spPr>
          <a:xfrm>
            <a:off x="168707" y="2891800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hỏi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số</a:t>
            </a:r>
            <a:r>
              <a:rPr lang="en-US" sz="3600" b="1" dirty="0">
                <a:solidFill>
                  <a:srgbClr val="002060"/>
                </a:solidFill>
              </a:rPr>
              <a:t> 4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</a:rPr>
              <a:t> x: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x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: 7 = 4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5937" y="3574134"/>
            <a:ext cx="865484" cy="865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100" y="2361333"/>
            <a:ext cx="859974" cy="859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7462" y="2365690"/>
            <a:ext cx="865484" cy="8654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554" y="692326"/>
            <a:ext cx="900448" cy="900448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sp>
        <p:nvSpPr>
          <p:cNvPr id="32" name="Đáp án 1">
            <a:extLst>
              <a:ext uri="{FF2B5EF4-FFF2-40B4-BE49-F238E27FC236}">
                <a16:creationId xmlns:a16="http://schemas.microsoft.com/office/drawing/2014/main" xmlns="" id="{D6C7CC64-456F-410B-82D2-2D13660C5DB5}"/>
              </a:ext>
            </a:extLst>
          </p:cNvPr>
          <p:cNvSpPr/>
          <p:nvPr/>
        </p:nvSpPr>
        <p:spPr>
          <a:xfrm>
            <a:off x="27806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Đáp án: </a:t>
            </a:r>
            <a:r>
              <a:rPr lang="en-US" sz="3600" b="1" smtClean="0">
                <a:solidFill>
                  <a:srgbClr val="FF0000"/>
                </a:solidFill>
              </a:rPr>
              <a:t>x = 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8" name="Đáp án 2">
            <a:extLst>
              <a:ext uri="{FF2B5EF4-FFF2-40B4-BE49-F238E27FC236}">
                <a16:creationId xmlns:a16="http://schemas.microsoft.com/office/drawing/2014/main" xmlns="" id="{276445A5-92E9-47D6-88F9-EB82ECEDEE67}"/>
              </a:ext>
            </a:extLst>
          </p:cNvPr>
          <p:cNvSpPr/>
          <p:nvPr/>
        </p:nvSpPr>
        <p:spPr>
          <a:xfrm>
            <a:off x="303450" y="4861759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>
                <a:solidFill>
                  <a:srgbClr val="FF0000"/>
                </a:solidFill>
              </a:rPr>
              <a:t>Đáp án: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chia hết, muốn tìm số chia ta lấy số bị chia chia cho thương.</a:t>
            </a:r>
          </a:p>
        </p:txBody>
      </p:sp>
      <p:sp>
        <p:nvSpPr>
          <p:cNvPr id="59" name="Đáp án 3">
            <a:extLst>
              <a:ext uri="{FF2B5EF4-FFF2-40B4-BE49-F238E27FC236}">
                <a16:creationId xmlns:a16="http://schemas.microsoft.com/office/drawing/2014/main" xmlns="" id="{8747B36C-BD5D-491D-A1A1-A267D3EB73D8}"/>
              </a:ext>
            </a:extLst>
          </p:cNvPr>
          <p:cNvSpPr/>
          <p:nvPr/>
        </p:nvSpPr>
        <p:spPr>
          <a:xfrm>
            <a:off x="249367" y="4891146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Đáp án: </a:t>
            </a:r>
            <a:r>
              <a:rPr lang="en-US" sz="3600" b="1" smtClean="0">
                <a:solidFill>
                  <a:srgbClr val="FF0000"/>
                </a:solidFill>
              </a:rPr>
              <a:t>x = 7 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0" name="Đáp án 4">
            <a:extLst>
              <a:ext uri="{FF2B5EF4-FFF2-40B4-BE49-F238E27FC236}">
                <a16:creationId xmlns:a16="http://schemas.microsoft.com/office/drawing/2014/main" xmlns="" id="{11D4A05D-BEAA-491D-AF21-86B19C94D94D}"/>
              </a:ext>
            </a:extLst>
          </p:cNvPr>
          <p:cNvSpPr/>
          <p:nvPr/>
        </p:nvSpPr>
        <p:spPr>
          <a:xfrm>
            <a:off x="263715" y="4900272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Đáp </a:t>
            </a:r>
            <a:r>
              <a:rPr lang="en-US" sz="3600" b="1" smtClean="0">
                <a:solidFill>
                  <a:srgbClr val="FF0000"/>
                </a:solidFill>
              </a:rPr>
              <a:t>án: x = 28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37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39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87188 0.00903 " pathEditMode="relative" rAng="0" ptsTypes="AA">
                                      <p:cBhvr>
                                        <p:cTn id="4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12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53541 -0.16736 " pathEditMode="relative" rAng="0" ptsTypes="AA">
                                      <p:cBhvr>
                                        <p:cTn id="6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05 -0.07199 L -0.68216 0.00995 " pathEditMode="relative" rAng="0" ptsTypes="AA">
                                      <p:cBhvr>
                                        <p:cTn id="9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52982 0.25046 " pathEditMode="relative" rAng="0" ptsTypes="AA">
                                      <p:cBhvr>
                                        <p:cTn id="11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1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"/>
                            </p:stCondLst>
                            <p:childTnLst>
                              <p:par>
                                <p:cTn id="1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188 0.00903 L -0.36341 -0.8037 " pathEditMode="relative" rAng="0" ptsTypes="AA">
                                      <p:cBhvr>
                                        <p:cTn id="14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-39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1 -0.16736 L -0.21367 -0.8037 " pathEditMode="relative" rAng="0" ptsTypes="AA">
                                      <p:cBhvr>
                                        <p:cTn id="16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3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216 0.00995 L -0.36041 -0.62639 " pathEditMode="relative" rAng="0" ptsTypes="AA">
                                      <p:cBhvr>
                                        <p:cTn id="17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58 0.25047 L -0.22383 -0.39977 " pathEditMode="relative" rAng="0" ptsTypes="AA">
                                      <p:cBhvr>
                                        <p:cTn id="193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2" grpId="0" animBg="1"/>
      <p:bldP spid="32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497</Words>
  <Application>Microsoft Office PowerPoint</Application>
  <PresentationFormat>Custom</PresentationFormat>
  <Paragraphs>128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Calibri</vt:lpstr>
      <vt:lpstr>.VnTime</vt:lpstr>
      <vt:lpstr>Scriptina - Alternates</vt:lpstr>
      <vt:lpstr>HP001 4 hàng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61</cp:revision>
  <dcterms:created xsi:type="dcterms:W3CDTF">2018-10-07T02:14:13Z</dcterms:created>
  <dcterms:modified xsi:type="dcterms:W3CDTF">2021-11-03T19:29:31Z</dcterms:modified>
</cp:coreProperties>
</file>